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embeddedFontLst>
    <p:embeddedFont>
      <p:font typeface="Corbel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4" roundtripDataSignature="AMtx7mja/ommqHTjhjfO++rww1B/M5ud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orbel-bold.fntdata"/><Relationship Id="rId10" Type="http://schemas.openxmlformats.org/officeDocument/2006/relationships/font" Target="fonts/Corbel-regular.fntdata"/><Relationship Id="rId13" Type="http://schemas.openxmlformats.org/officeDocument/2006/relationships/font" Target="fonts/Corbel-boldItalic.fntdata"/><Relationship Id="rId12" Type="http://schemas.openxmlformats.org/officeDocument/2006/relationships/font" Target="fonts/Corbel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sl-SI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ni diapozitiv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11"/>
          <p:cNvSpPr txBox="1"/>
          <p:nvPr>
            <p:ph type="ctrTitle"/>
          </p:nvPr>
        </p:nvSpPr>
        <p:spPr>
          <a:xfrm>
            <a:off x="1109980" y="882376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Corbel"/>
              <a:buNone/>
              <a:defRPr b="1" sz="720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subTitle"/>
          </p:nvPr>
        </p:nvSpPr>
        <p:spPr>
          <a:xfrm>
            <a:off x="1709530" y="3869634"/>
            <a:ext cx="8767860" cy="1388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76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6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2000"/>
            </a:lvl9pPr>
          </a:lstStyle>
          <a:p/>
        </p:txBody>
      </p:sp>
      <p:sp>
        <p:nvSpPr>
          <p:cNvPr id="20" name="Google Shape;20;p11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  <p:cxnSp>
        <p:nvCxnSpPr>
          <p:cNvPr id="23" name="Google Shape;23;p11"/>
          <p:cNvCxnSpPr/>
          <p:nvPr/>
        </p:nvCxnSpPr>
        <p:spPr>
          <a:xfrm>
            <a:off x="1978660" y="3733800"/>
            <a:ext cx="8229601" cy="0"/>
          </a:xfrm>
          <a:prstGeom prst="straightConnector1">
            <a:avLst/>
          </a:prstGeom>
          <a:noFill/>
          <a:ln cap="flat" cmpd="sng" w="100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 in navpično besedilo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" type="body"/>
          </p:nvPr>
        </p:nvSpPr>
        <p:spPr>
          <a:xfrm rot="5400000">
            <a:off x="4060136" y="-859736"/>
            <a:ext cx="4038600" cy="987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2004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vpičen naslov in besedilo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/>
          <p:nvPr>
            <p:ph type="title"/>
          </p:nvPr>
        </p:nvSpPr>
        <p:spPr>
          <a:xfrm rot="5400000">
            <a:off x="7181850" y="2305050"/>
            <a:ext cx="54102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1"/>
          <p:cNvSpPr txBox="1"/>
          <p:nvPr>
            <p:ph idx="1" type="body"/>
          </p:nvPr>
        </p:nvSpPr>
        <p:spPr>
          <a:xfrm rot="5400000">
            <a:off x="2152650" y="-247650"/>
            <a:ext cx="5410200" cy="74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2004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slov in vsebina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2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" type="body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2004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lava odseka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3"/>
          <p:cNvSpPr txBox="1"/>
          <p:nvPr>
            <p:ph type="title"/>
          </p:nvPr>
        </p:nvSpPr>
        <p:spPr>
          <a:xfrm>
            <a:off x="1106424" y="1173575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Corbel"/>
              <a:buNone/>
              <a:defRPr b="0"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" type="body"/>
          </p:nvPr>
        </p:nvSpPr>
        <p:spPr>
          <a:xfrm>
            <a:off x="1709928" y="4154520"/>
            <a:ext cx="8769096" cy="13638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13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  <p:cxnSp>
        <p:nvCxnSpPr>
          <p:cNvPr id="36" name="Google Shape;36;p13"/>
          <p:cNvCxnSpPr/>
          <p:nvPr/>
        </p:nvCxnSpPr>
        <p:spPr>
          <a:xfrm>
            <a:off x="1981200" y="4020408"/>
            <a:ext cx="8229601" cy="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e vsebini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" type="body"/>
          </p:nvPr>
        </p:nvSpPr>
        <p:spPr>
          <a:xfrm>
            <a:off x="1143000" y="2057399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036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indent="-3302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indent="-320039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indent="-30988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indent="-309879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indent="-309879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indent="-309879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indent="-30987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indent="-309879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/>
        </p:txBody>
      </p:sp>
      <p:sp>
        <p:nvSpPr>
          <p:cNvPr id="40" name="Google Shape;40;p14"/>
          <p:cNvSpPr txBox="1"/>
          <p:nvPr>
            <p:ph idx="2" type="body"/>
          </p:nvPr>
        </p:nvSpPr>
        <p:spPr>
          <a:xfrm>
            <a:off x="6267612" y="20574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036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indent="-3302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indent="-320039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indent="-30988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indent="-309879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indent="-309879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indent="-309879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indent="-30987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indent="-309879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/>
        </p:txBody>
      </p:sp>
      <p:sp>
        <p:nvSpPr>
          <p:cNvPr id="41" name="Google Shape;41;p14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imerjava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" type="body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7" name="Google Shape;47;p15"/>
          <p:cNvSpPr txBox="1"/>
          <p:nvPr>
            <p:ph idx="2" type="body"/>
          </p:nvPr>
        </p:nvSpPr>
        <p:spPr>
          <a:xfrm>
            <a:off x="1143000" y="2721483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036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indent="-3302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indent="-320039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indent="-30988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indent="-309879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indent="-309879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indent="-309879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indent="-30987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indent="-309879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/>
        </p:txBody>
      </p:sp>
      <p:sp>
        <p:nvSpPr>
          <p:cNvPr id="48" name="Google Shape;48;p15"/>
          <p:cNvSpPr txBox="1"/>
          <p:nvPr>
            <p:ph idx="3" type="body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9" name="Google Shape;49;p15"/>
          <p:cNvSpPr txBox="1"/>
          <p:nvPr>
            <p:ph idx="4" type="body"/>
          </p:nvPr>
        </p:nvSpPr>
        <p:spPr>
          <a:xfrm>
            <a:off x="6269173" y="2719322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036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indent="-3302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indent="-320039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indent="-30988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indent="-309879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indent="-309879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indent="-309879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indent="-30987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indent="-309879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/>
        </p:txBody>
      </p:sp>
      <p:sp>
        <p:nvSpPr>
          <p:cNvPr id="50" name="Google Shape;50;p15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o naslov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azno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sebina z naslovom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/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  <a:defRPr b="0"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5852159" y="1097280"/>
            <a:ext cx="521208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116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60"/>
              <a:buChar char="•"/>
              <a:defRPr sz="3200"/>
            </a:lvl1pPr>
            <a:lvl2pPr indent="-37084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240"/>
              <a:buChar char="•"/>
              <a:defRPr sz="2800"/>
            </a:lvl2pPr>
            <a:lvl3pPr indent="-350519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20"/>
              <a:buChar char="•"/>
              <a:defRPr sz="24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•"/>
              <a:defRPr sz="2000"/>
            </a:lvl9pPr>
          </a:lstStyle>
          <a:p/>
        </p:txBody>
      </p:sp>
      <p:sp>
        <p:nvSpPr>
          <p:cNvPr id="65" name="Google Shape;65;p18"/>
          <p:cNvSpPr txBox="1"/>
          <p:nvPr>
            <p:ph idx="2" type="body"/>
          </p:nvPr>
        </p:nvSpPr>
        <p:spPr>
          <a:xfrm>
            <a:off x="1143000" y="2834640"/>
            <a:ext cx="3931920" cy="3017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  <a:defRPr sz="17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6" name="Google Shape;66;p18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ka z napisom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/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  <a:defRPr b="0"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/>
          <p:nvPr>
            <p:ph idx="2" type="pic"/>
          </p:nvPr>
        </p:nvSpPr>
        <p:spPr>
          <a:xfrm>
            <a:off x="5413248" y="1069847"/>
            <a:ext cx="6099048" cy="48006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9"/>
          <p:cNvSpPr txBox="1"/>
          <p:nvPr>
            <p:ph idx="1" type="body"/>
          </p:nvPr>
        </p:nvSpPr>
        <p:spPr>
          <a:xfrm>
            <a:off x="1143000" y="2834640"/>
            <a:ext cx="3931920" cy="2880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  <a:defRPr sz="17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3" name="Google Shape;73;p19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0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b="0" i="0" sz="4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0"/>
          <p:cNvSpPr txBox="1"/>
          <p:nvPr>
            <p:ph idx="1" type="body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0360" lvl="0" marL="4572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Char char="•"/>
              <a:defRPr b="0" i="0" sz="2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b="0" i="0" sz="20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20039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Char char="•"/>
              <a:defRPr b="0" i="0" sz="18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0988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b="0" i="0" sz="16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09879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b="0" i="0" sz="16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09879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b="0" i="0" sz="16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09879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b="0" i="0" sz="16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09879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b="0" i="0" sz="16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09879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b="0" i="0" sz="16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5" name="Google Shape;15;p10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photos.google.com/u/1/album/AF1QipMtTLSB6l3YdNV7Vcb0ey3hLurYxqEJTVI4pqwg" TargetMode="External"/><Relationship Id="rId4" Type="http://schemas.openxmlformats.org/officeDocument/2006/relationships/hyperlink" Target="https://photos.google.com/u/1/album/AF1QipMtTLSB6l3YdNV7Vcb0ey3hLurYxqEJTVI4pqwg" TargetMode="External"/><Relationship Id="rId11" Type="http://schemas.openxmlformats.org/officeDocument/2006/relationships/image" Target="../media/image7.jpg"/><Relationship Id="rId10" Type="http://schemas.openxmlformats.org/officeDocument/2006/relationships/hyperlink" Target="https://photos.app.goo.gl/pvASREiJQFaEiPNH8" TargetMode="External"/><Relationship Id="rId9" Type="http://schemas.openxmlformats.org/officeDocument/2006/relationships/hyperlink" Target="https://photos.app.goo.gl/pvASREiJQFaEiPNH8" TargetMode="External"/><Relationship Id="rId5" Type="http://schemas.openxmlformats.org/officeDocument/2006/relationships/hyperlink" Target="https://photos.google.com/u/1/album/AF1QipMtTLSB6l3YdNV7Vcb0ey3hLurYxqEJTVI4pqwg" TargetMode="External"/><Relationship Id="rId6" Type="http://schemas.openxmlformats.org/officeDocument/2006/relationships/hyperlink" Target="https://photos.google.com/u/1/album/AF1QipMtTLSB6l3YdNV7Vcb0ey3hLurYxqEJTVI4pqwg" TargetMode="External"/><Relationship Id="rId7" Type="http://schemas.openxmlformats.org/officeDocument/2006/relationships/hyperlink" Target="https://photos.google.com/u/1/album/AF1QipMtTLSB6l3YdNV7Vcb0ey3hLurYxqEJTVI4pqwg" TargetMode="External"/><Relationship Id="rId8" Type="http://schemas.openxmlformats.org/officeDocument/2006/relationships/hyperlink" Target="https://photos.google.com/u/1/album/AF1QipMtTLSB6l3YdNV7Vcb0ey3hLurYxqEJTVI4pqw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Google Shape;93;p1"/>
          <p:cNvCxnSpPr/>
          <p:nvPr/>
        </p:nvCxnSpPr>
        <p:spPr>
          <a:xfrm>
            <a:off x="1978660" y="5462458"/>
            <a:ext cx="8229601" cy="0"/>
          </a:xfrm>
          <a:prstGeom prst="straightConnector1">
            <a:avLst/>
          </a:prstGeom>
          <a:noFill/>
          <a:ln cap="flat" cmpd="sng" w="100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4" name="Google Shape;94;p1"/>
          <p:cNvSpPr txBox="1"/>
          <p:nvPr>
            <p:ph type="ctrTitle"/>
          </p:nvPr>
        </p:nvSpPr>
        <p:spPr>
          <a:xfrm>
            <a:off x="1109980" y="4597083"/>
            <a:ext cx="9966960" cy="1325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</a:pPr>
            <a:r>
              <a:rPr lang="sl-SI" sz="3200" cap="none"/>
              <a:t>Z GLAVO V NARAVO V DOMAČEM, ŠOLSKEM OKOLJU IN NA ERAZMUS</a:t>
            </a:r>
            <a:br>
              <a:rPr lang="sl-SI" sz="3200" cap="none"/>
            </a:br>
            <a:r>
              <a:rPr lang="sl-SI" sz="3200" cap="none"/>
              <a:t>PLUS PROJEKTU NA ISLANDIJI</a:t>
            </a:r>
            <a:endParaRPr/>
          </a:p>
        </p:txBody>
      </p:sp>
      <p:sp>
        <p:nvSpPr>
          <p:cNvPr id="95" name="Google Shape;95;p1"/>
          <p:cNvSpPr txBox="1"/>
          <p:nvPr>
            <p:ph idx="1" type="subTitle"/>
          </p:nvPr>
        </p:nvSpPr>
        <p:spPr>
          <a:xfrm>
            <a:off x="1709530" y="6050989"/>
            <a:ext cx="8767860" cy="5536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sl-SI" sz="2000"/>
              <a:t>Klemen Zdolšek, I. OŠ Rogaška Slatina</a:t>
            </a:r>
            <a:endParaRPr/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2601" y="415852"/>
            <a:ext cx="5404273" cy="4053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7989" y="415851"/>
            <a:ext cx="5401412" cy="4053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/>
          <p:nvPr>
            <p:ph type="title"/>
          </p:nvPr>
        </p:nvSpPr>
        <p:spPr>
          <a:xfrm>
            <a:off x="1143001" y="1070335"/>
            <a:ext cx="5199926" cy="14432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</a:pPr>
            <a:r>
              <a:rPr lang="sl-SI" sz="4000"/>
              <a:t>Zakaj učenje v naravi?</a:t>
            </a:r>
            <a:endParaRPr/>
          </a:p>
        </p:txBody>
      </p:sp>
      <p:grpSp>
        <p:nvGrpSpPr>
          <p:cNvPr id="104" name="Google Shape;104;p2"/>
          <p:cNvGrpSpPr/>
          <p:nvPr/>
        </p:nvGrpSpPr>
        <p:grpSpPr>
          <a:xfrm>
            <a:off x="1144129" y="3411019"/>
            <a:ext cx="5081923" cy="1820390"/>
            <a:chOff x="1127" y="864589"/>
            <a:chExt cx="5081923" cy="1820390"/>
          </a:xfrm>
        </p:grpSpPr>
        <p:sp>
          <p:nvSpPr>
            <p:cNvPr id="105" name="Google Shape;105;p2"/>
            <p:cNvSpPr/>
            <p:nvPr/>
          </p:nvSpPr>
          <p:spPr>
            <a:xfrm>
              <a:off x="296940" y="864589"/>
              <a:ext cx="925365" cy="92536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38100" rotWithShape="0" dir="5400000" dist="25400">
                <a:srgbClr val="000000">
                  <a:alpha val="4470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494149" y="1061798"/>
              <a:ext cx="530947" cy="53094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27" y="2078183"/>
              <a:ext cx="1516992" cy="606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 txBox="1"/>
            <p:nvPr/>
          </p:nvSpPr>
          <p:spPr>
            <a:xfrm>
              <a:off x="1127" y="2078183"/>
              <a:ext cx="1516992" cy="606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rbel"/>
                <a:buNone/>
              </a:pPr>
              <a:r>
                <a:rPr b="0" i="0" lang="sl-SI" sz="20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Pustolovščina</a:t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079406" y="864589"/>
              <a:ext cx="925365" cy="92536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38100" rotWithShape="0" dir="5400000" dist="25400">
                <a:srgbClr val="000000">
                  <a:alpha val="4470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276615" y="1061798"/>
              <a:ext cx="530947" cy="53094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783592" y="2078183"/>
              <a:ext cx="1516992" cy="606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 txBox="1"/>
            <p:nvPr/>
          </p:nvSpPr>
          <p:spPr>
            <a:xfrm>
              <a:off x="1783592" y="2078183"/>
              <a:ext cx="1516992" cy="606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rbel"/>
                <a:buNone/>
              </a:pPr>
              <a:r>
                <a:rPr b="0" i="0" lang="sl-SI" sz="20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Navdušenje</a:t>
              </a: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861872" y="864589"/>
              <a:ext cx="925365" cy="92536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38100" rotWithShape="0" dir="5400000" dist="25400">
                <a:srgbClr val="000000">
                  <a:alpha val="4470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059081" y="1061798"/>
              <a:ext cx="530947" cy="53094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566058" y="2078183"/>
              <a:ext cx="1516992" cy="606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"/>
            <p:cNvSpPr txBox="1"/>
            <p:nvPr/>
          </p:nvSpPr>
          <p:spPr>
            <a:xfrm>
              <a:off x="3566058" y="2078183"/>
              <a:ext cx="1516992" cy="606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rbel"/>
                <a:buNone/>
              </a:pPr>
              <a:r>
                <a:rPr b="0" i="0" lang="sl-SI" sz="20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Odkrivanje</a:t>
              </a:r>
              <a:endParaRPr/>
            </a:p>
          </p:txBody>
        </p:sp>
      </p:grpSp>
      <p:pic>
        <p:nvPicPr>
          <p:cNvPr id="117" name="Google Shape;117;p2"/>
          <p:cNvPicPr preferRelativeResize="0"/>
          <p:nvPr/>
        </p:nvPicPr>
        <p:blipFill rotWithShape="1">
          <a:blip r:embed="rId6">
            <a:alphaModFix/>
          </a:blip>
          <a:srcRect b="74" l="5049" r="26874" t="-75"/>
          <a:stretch/>
        </p:blipFill>
        <p:spPr>
          <a:xfrm>
            <a:off x="6459946" y="564585"/>
            <a:ext cx="5199926" cy="5728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/>
          <p:nvPr>
            <p:ph type="title"/>
          </p:nvPr>
        </p:nvSpPr>
        <p:spPr>
          <a:xfrm>
            <a:off x="587170" y="609600"/>
            <a:ext cx="10881503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sl-SI"/>
              <a:t>Islandija –Outdoor recreation, fitness and nature for a healthy lifestyle.</a:t>
            </a:r>
            <a:endParaRPr sz="3600"/>
          </a:p>
        </p:txBody>
      </p:sp>
      <p:pic>
        <p:nvPicPr>
          <p:cNvPr id="124" name="Google Shape;124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170" y="2209800"/>
            <a:ext cx="5384800" cy="40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20031" y="2209800"/>
            <a:ext cx="5384800" cy="4038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7"/>
          <p:cNvCxnSpPr/>
          <p:nvPr/>
        </p:nvCxnSpPr>
        <p:spPr>
          <a:xfrm rot="10800000">
            <a:off x="8182466" y="4826524"/>
            <a:ext cx="791852" cy="292231"/>
          </a:xfrm>
          <a:prstGeom prst="straightConnector1">
            <a:avLst/>
          </a:prstGeom>
          <a:noFill/>
          <a:ln cap="flat" cmpd="dbl" w="539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  <p:cxnSp>
        <p:nvCxnSpPr>
          <p:cNvPr id="127" name="Google Shape;127;p7"/>
          <p:cNvCxnSpPr/>
          <p:nvPr/>
        </p:nvCxnSpPr>
        <p:spPr>
          <a:xfrm>
            <a:off x="6834433" y="3308808"/>
            <a:ext cx="1348033" cy="1517716"/>
          </a:xfrm>
          <a:prstGeom prst="straightConnector1">
            <a:avLst/>
          </a:prstGeom>
          <a:noFill/>
          <a:ln cap="flat" cmpd="dbl" w="539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 txBox="1"/>
          <p:nvPr>
            <p:ph type="title"/>
          </p:nvPr>
        </p:nvSpPr>
        <p:spPr>
          <a:xfrm>
            <a:off x="952107" y="609599"/>
            <a:ext cx="10066413" cy="5659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orbel"/>
              <a:buNone/>
            </a:pPr>
            <a:br>
              <a:rPr lang="sl-SI"/>
            </a:br>
            <a:br>
              <a:rPr lang="sl-SI"/>
            </a:br>
            <a:r>
              <a:rPr lang="sl-SI"/>
              <a:t>Islandija:</a:t>
            </a:r>
            <a:br>
              <a:rPr lang="sl-SI"/>
            </a:br>
            <a:r>
              <a:rPr lang="sl-SI"/>
              <a:t>340.000 </a:t>
            </a:r>
            <a:br>
              <a:rPr lang="sl-SI"/>
            </a:br>
            <a:r>
              <a:rPr lang="sl-SI"/>
              <a:t>prebivalcev</a:t>
            </a:r>
            <a:br>
              <a:rPr lang="sl-SI"/>
            </a:br>
            <a:br>
              <a:rPr lang="sl-SI"/>
            </a:br>
            <a:r>
              <a:rPr lang="sl-SI"/>
              <a:t>Reykjavik:</a:t>
            </a:r>
            <a:br>
              <a:rPr lang="sl-SI"/>
            </a:br>
            <a:r>
              <a:rPr lang="sl-SI"/>
              <a:t>130.000</a:t>
            </a:r>
            <a:br>
              <a:rPr lang="sl-SI"/>
            </a:br>
            <a:r>
              <a:rPr lang="sl-SI"/>
              <a:t>(230.000 </a:t>
            </a:r>
            <a:br>
              <a:rPr lang="sl-SI"/>
            </a:br>
            <a:r>
              <a:rPr lang="sl-SI"/>
              <a:t>z okolico)</a:t>
            </a:r>
            <a:br>
              <a:rPr lang="sl-SI"/>
            </a:br>
            <a:br>
              <a:rPr lang="sl-SI"/>
            </a:br>
            <a:br>
              <a:rPr lang="sl-SI"/>
            </a:br>
            <a:endParaRPr/>
          </a:p>
        </p:txBody>
      </p:sp>
      <p:pic>
        <p:nvPicPr>
          <p:cNvPr id="133" name="Google Shape;133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4354" y="288495"/>
            <a:ext cx="7541443" cy="6121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9"/>
          <p:cNvSpPr txBox="1"/>
          <p:nvPr>
            <p:ph type="title"/>
          </p:nvPr>
        </p:nvSpPr>
        <p:spPr>
          <a:xfrm>
            <a:off x="6090920" y="1435223"/>
            <a:ext cx="5038844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rbel"/>
              <a:buNone/>
            </a:pPr>
            <a:br>
              <a:rPr lang="sl-SI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</a:br>
            <a:br>
              <a:rPr lang="sl-SI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</a:br>
            <a:br>
              <a:rPr lang="sl-SI" u="sng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</a:br>
            <a:br>
              <a:rPr lang="sl-SI" u="sng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</a:br>
            <a:br>
              <a:rPr lang="sl-SI" u="sng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</a:br>
            <a:br>
              <a:rPr lang="sl-SI" u="sng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</a:br>
            <a:r>
              <a:rPr lang="sl-SI" u="sng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Islandija je dežela tisočerih naravnih čudes in čudovite pokrajine, ki jo težko srečamo kje drugje na svetu.  - Fotogalerija</a:t>
            </a:r>
            <a:br>
              <a:rPr lang="sl-SI" u="sng">
                <a:solidFill>
                  <a:schemeClr val="dk1"/>
                </a:solid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</a:br>
            <a:br>
              <a:rPr lang="sl-SI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9"/>
          <p:cNvPicPr preferRelativeResize="0"/>
          <p:nvPr/>
        </p:nvPicPr>
        <p:blipFill rotWithShape="1">
          <a:blip r:embed="rId11">
            <a:alphaModFix/>
          </a:blip>
          <a:srcRect b="10378" l="27973" r="30583" t="0"/>
          <a:stretch/>
        </p:blipFill>
        <p:spPr>
          <a:xfrm>
            <a:off x="857839" y="355862"/>
            <a:ext cx="3789575" cy="6146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snovno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2022-10-09T19:12:35Z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